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8" r:id="rId11"/>
    <p:sldId id="289" r:id="rId12"/>
    <p:sldId id="290" r:id="rId13"/>
    <p:sldId id="287" r:id="rId14"/>
    <p:sldId id="291" r:id="rId15"/>
    <p:sldId id="292" r:id="rId16"/>
    <p:sldId id="294" r:id="rId17"/>
    <p:sldId id="295" r:id="rId18"/>
    <p:sldId id="296" r:id="rId19"/>
    <p:sldId id="297" r:id="rId20"/>
    <p:sldId id="265" r:id="rId21"/>
    <p:sldId id="266" r:id="rId22"/>
    <p:sldId id="267" r:id="rId23"/>
    <p:sldId id="268" r:id="rId24"/>
    <p:sldId id="269" r:id="rId25"/>
    <p:sldId id="270" r:id="rId26"/>
    <p:sldId id="272" r:id="rId27"/>
    <p:sldId id="273" r:id="rId28"/>
    <p:sldId id="274" r:id="rId29"/>
    <p:sldId id="278" r:id="rId30"/>
    <p:sldId id="280" r:id="rId31"/>
    <p:sldId id="281" r:id="rId32"/>
    <p:sldId id="285" r:id="rId33"/>
    <p:sldId id="286" r:id="rId34"/>
    <p:sldId id="284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A48CF506-571F-4853-8D38-5D1BAEB3FCC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88"/>
            <p14:sldId id="289"/>
            <p14:sldId id="290"/>
            <p14:sldId id="287"/>
            <p14:sldId id="291"/>
            <p14:sldId id="292"/>
            <p14:sldId id="294"/>
          </p14:sldIdLst>
        </p14:section>
        <p14:section name="Başlıksız Bölüm" id="{56BB325E-5292-45E8-8AC0-001684CD3F65}">
          <p14:sldIdLst>
            <p14:sldId id="295"/>
            <p14:sldId id="296"/>
            <p14:sldId id="297"/>
            <p14:sldId id="265"/>
            <p14:sldId id="266"/>
            <p14:sldId id="267"/>
            <p14:sldId id="268"/>
            <p14:sldId id="269"/>
            <p14:sldId id="270"/>
            <p14:sldId id="272"/>
            <p14:sldId id="273"/>
            <p14:sldId id="274"/>
            <p14:sldId id="278"/>
            <p14:sldId id="280"/>
            <p14:sldId id="281"/>
            <p14:sldId id="285"/>
            <p14:sldId id="286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E9B69-B299-42B5-AF45-F1E2A0B83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734732"/>
            <a:ext cx="7766936" cy="1646302"/>
          </a:xfrm>
        </p:spPr>
        <p:txBody>
          <a:bodyPr/>
          <a:lstStyle/>
          <a:p>
            <a:pPr algn="ctr"/>
            <a:r>
              <a:rPr lang="tr-TR" sz="4000" dirty="0">
                <a:solidFill>
                  <a:srgbClr val="38518D"/>
                </a:solidFill>
              </a:rPr>
              <a:t>PERSONEL MAAŞ HESAPLAMA</a:t>
            </a:r>
            <a:br>
              <a:rPr lang="tr-TR" sz="4000" dirty="0">
                <a:solidFill>
                  <a:srgbClr val="38518D"/>
                </a:solidFill>
              </a:rPr>
            </a:br>
            <a:r>
              <a:rPr lang="tr-TR" sz="4000" dirty="0">
                <a:solidFill>
                  <a:srgbClr val="38518D"/>
                </a:solidFill>
              </a:rPr>
              <a:t>VE</a:t>
            </a:r>
            <a:br>
              <a:rPr lang="tr-TR" sz="4000" dirty="0">
                <a:solidFill>
                  <a:srgbClr val="38518D"/>
                </a:solidFill>
              </a:rPr>
            </a:br>
            <a:r>
              <a:rPr lang="tr-TR" sz="4000" dirty="0">
                <a:solidFill>
                  <a:srgbClr val="38518D"/>
                </a:solidFill>
              </a:rPr>
              <a:t>SGK İŞLEMLERİ EĞİTİMİ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C923D0A-2DA2-41B2-A32D-400E5C125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711233"/>
            <a:ext cx="7766936" cy="1096899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1"/>
                </a:solidFill>
              </a:rPr>
              <a:t>Hazırlayan</a:t>
            </a:r>
          </a:p>
          <a:p>
            <a:r>
              <a:rPr lang="tr-TR" dirty="0">
                <a:solidFill>
                  <a:schemeClr val="tx1"/>
                </a:solidFill>
              </a:rPr>
              <a:t>Adem YORULMAZ</a:t>
            </a:r>
          </a:p>
          <a:p>
            <a:r>
              <a:rPr lang="tr-TR" dirty="0">
                <a:solidFill>
                  <a:schemeClr val="tx1"/>
                </a:solidFill>
              </a:rPr>
              <a:t>Şube Müdürü / Muhasebe Yetkilisi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A10249B-B569-48D8-ADF3-5D216A213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133" y="189731"/>
            <a:ext cx="2214803" cy="221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66880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B127BD-FCF6-4604-A2D1-D054D8A7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Maaş Kesintileri</a:t>
            </a:r>
            <a:br>
              <a:rPr lang="tr-TR" dirty="0"/>
            </a:br>
            <a:r>
              <a:rPr lang="tr-TR" dirty="0"/>
              <a:t>Kefalet Kesintisi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82AAFC-287E-4A5B-835D-FBB810D52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Kefalete tabii görevde çalışan (Taşınır kayıt yetkilisi, Muhasebe Yetkilisi Mutemedi, vb.) personellerin maaşlarında yapılacak kesintilerin zamanında yapılabilmesi için maaş ödeme tarihinden önce görevlendirme yazılarının </a:t>
            </a:r>
            <a:r>
              <a:rPr lang="tr-TR" b="1" dirty="0"/>
              <a:t>ivedilikle</a:t>
            </a:r>
            <a:r>
              <a:rPr lang="tr-TR" dirty="0"/>
              <a:t> Strateji Geliştirme Daire Başkanlığına resmi yazı ile bildirilmesi gerekmektedir.</a:t>
            </a:r>
          </a:p>
          <a:p>
            <a:pPr algn="just"/>
            <a:r>
              <a:rPr lang="tr-TR" dirty="0"/>
              <a:t>Kefalete tabii görevde çalışan personellerin görevinden ayrılması sonucu düzenlenecek Kefalet </a:t>
            </a:r>
            <a:r>
              <a:rPr lang="tr-TR" dirty="0" err="1"/>
              <a:t>Reddiyat</a:t>
            </a:r>
            <a:r>
              <a:rPr lang="tr-TR" dirty="0"/>
              <a:t> Tahakkuk Varakasının doldurularak imzalı ve mühürlü şekilde Geliştirme Daire Başkanlığına resmi yazı ile bildirilmesi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1473012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CA8A05-C8D6-4C56-B5B4-34C8FCBEF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Maaş Kesintileri</a:t>
            </a:r>
            <a:br>
              <a:rPr lang="tr-TR" dirty="0"/>
            </a:br>
            <a:r>
              <a:rPr lang="tr-TR" dirty="0"/>
              <a:t>Bireysel Emeklik Sistemi (BES)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862484-940A-451B-9226-BBA975EDF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21000"/>
            <a:ext cx="8596668" cy="3120362"/>
          </a:xfrm>
        </p:spPr>
        <p:txBody>
          <a:bodyPr/>
          <a:lstStyle/>
          <a:p>
            <a:pPr algn="just"/>
            <a:r>
              <a:rPr lang="tr-TR" dirty="0"/>
              <a:t>Üniversitemizde göreve başlayan 45 yaşın altındaki bütün personellerin maaşından BES kesintisinin yapılması </a:t>
            </a:r>
            <a:r>
              <a:rPr lang="tr-TR" b="1" dirty="0"/>
              <a:t>zorunlu </a:t>
            </a:r>
            <a:r>
              <a:rPr lang="tr-TR" dirty="0"/>
              <a:t>olup maaş ödeme tarihinde önce kesintinin yapıldığının kontrol edilmesi gerekmektedir.</a:t>
            </a:r>
          </a:p>
          <a:p>
            <a:pPr algn="just"/>
            <a:r>
              <a:rPr lang="tr-TR" dirty="0"/>
              <a:t>45 yaşın üzerinde personellerin sisteme girmeleri isteğe bağlı olup kişinin dilekçe ile talepte bulunması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969969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C53B77-462A-403F-830C-2A06F456D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Maaş Kesintileri</a:t>
            </a:r>
            <a:br>
              <a:rPr lang="tr-TR" dirty="0"/>
            </a:br>
            <a:r>
              <a:rPr lang="tr-TR" dirty="0"/>
              <a:t>İcra ve Nafaka Kesintileri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A9B8DA-E119-4E08-A8EE-7CE3AEACA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34733"/>
            <a:ext cx="8596668" cy="3306629"/>
          </a:xfrm>
        </p:spPr>
        <p:txBody>
          <a:bodyPr/>
          <a:lstStyle/>
          <a:p>
            <a:pPr algn="just"/>
            <a:r>
              <a:rPr lang="tr-TR" dirty="0"/>
              <a:t>İcra Daireleri tarafından Üniversitemizde görev yapmakta olan personellerin maaşlarına haciz veya nafaka kesintisi yapılması için iletilen talepler </a:t>
            </a:r>
            <a:r>
              <a:rPr lang="tr-TR" b="1" dirty="0"/>
              <a:t>gecikmeye mahal verilmeden</a:t>
            </a:r>
            <a:r>
              <a:rPr lang="tr-TR" dirty="0"/>
              <a:t> kesinti için alacak dosyası açılmak üzere Strateji Geliştirme Birimine bildirilmesi gerekmektedir.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İcra Daireleri tarafından Üniversitemize bildirilen taleplerin zamanında cevaplandırmayanlar hakkında </a:t>
            </a:r>
            <a:r>
              <a:rPr lang="tr-TR" b="1" dirty="0"/>
              <a:t>idari ve cezai işlem</a:t>
            </a:r>
            <a:r>
              <a:rPr lang="tr-TR" dirty="0"/>
              <a:t> yapılacağı unutulmamalıdır.</a:t>
            </a:r>
          </a:p>
        </p:txBody>
      </p:sp>
    </p:spTree>
    <p:extLst>
      <p:ext uri="{BB962C8B-B14F-4D97-AF65-F5344CB8AC3E}">
        <p14:creationId xmlns:p14="http://schemas.microsoft.com/office/powerpoint/2010/main" val="3646262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1E8098-C566-4A40-814D-5CCAEC735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Güvenlik Kurumu Ödemelerinde Dikkat Edilecek Hususlar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075D74-92D2-4A4C-95A2-F1F053CF7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56933"/>
            <a:ext cx="8596668" cy="3484429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5434 sayılı Emekli Sandığı Kanununa tabii ve 5510 sayılı Sosyal Güvenlik kanununa tabii personellerin kesenek bildirimlerinin </a:t>
            </a:r>
            <a:r>
              <a:rPr lang="tr-TR" b="1" dirty="0"/>
              <a:t>her ayın 23 üne kadar </a:t>
            </a:r>
            <a:r>
              <a:rPr lang="tr-TR" dirty="0"/>
              <a:t>Kesenek Bildirim Sistemine girilmesi gerekmektedir.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Kesenek sistemine zamanında giriş yapılmaması durumunda harcama biriminde çalışmakta olan personel sayısının bürüt asgari ücret tutarı ile çarpılması sonucu bulunacak tutar kadar Sosyal Güvenlik Kurumu tarafından </a:t>
            </a:r>
            <a:r>
              <a:rPr lang="tr-TR" b="1" dirty="0"/>
              <a:t>idari para cezası</a:t>
            </a:r>
            <a:r>
              <a:rPr lang="tr-TR" dirty="0"/>
              <a:t> uygulanacağı unutulmamalıdır.</a:t>
            </a:r>
          </a:p>
        </p:txBody>
      </p:sp>
    </p:spTree>
    <p:extLst>
      <p:ext uri="{BB962C8B-B14F-4D97-AF65-F5344CB8AC3E}">
        <p14:creationId xmlns:p14="http://schemas.microsoft.com/office/powerpoint/2010/main" val="2024241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01887A-286A-42B9-A913-6BF50AE6F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Güvenlik Kurumu Ödemelerinde Dikkat Edilecek Hususlar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D0C958-E06A-464F-B4AE-DA609A806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94000"/>
            <a:ext cx="8596668" cy="3247362"/>
          </a:xfrm>
        </p:spPr>
        <p:txBody>
          <a:bodyPr/>
          <a:lstStyle/>
          <a:p>
            <a:pPr algn="just"/>
            <a:r>
              <a:rPr lang="tr-TR" dirty="0"/>
              <a:t>Ayrıca 5434 ve 5510 tabii personel dışında kalan (4/B sözleşmeli personel, sürekli işçiler, yabancı uyruklu personeller vb.) personellerin primlerinin beyan edilmesi için Muhtasar Prim Hizmet Beyannamesinin </a:t>
            </a:r>
            <a:r>
              <a:rPr lang="tr-TR" b="1" dirty="0"/>
              <a:t>her ayın 26 </a:t>
            </a:r>
            <a:r>
              <a:rPr lang="tr-TR" dirty="0"/>
              <a:t>sına kadar beyan edilmesi ve ödenmesi gerekmektedir.</a:t>
            </a:r>
          </a:p>
          <a:p>
            <a:pPr algn="just"/>
            <a:r>
              <a:rPr lang="tr-TR" dirty="0"/>
              <a:t>Muhtasar Prim Hizmet Beyannamesi ödemelerinde gecikme yaşanmaması amacıyla son beyan tarihinden </a:t>
            </a:r>
            <a:r>
              <a:rPr lang="tr-TR" b="1" dirty="0"/>
              <a:t>en az 2 iş günü</a:t>
            </a:r>
            <a:r>
              <a:rPr lang="tr-TR" dirty="0"/>
              <a:t> öncesinde Strateji Geliştirme Daire Başkanlığına teslim edilmesi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381171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BA3C407-735C-F9D6-9B21-A04F84D293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315545"/>
              </p:ext>
            </p:extLst>
          </p:nvPr>
        </p:nvGraphicFramePr>
        <p:xfrm>
          <a:off x="2865967" y="368305"/>
          <a:ext cx="6460066" cy="6121390"/>
        </p:xfrm>
        <a:graphic>
          <a:graphicData uri="http://schemas.openxmlformats.org/drawingml/2006/table">
            <a:tbl>
              <a:tblPr/>
              <a:tblGrid>
                <a:gridCol w="2148417">
                  <a:extLst>
                    <a:ext uri="{9D8B030D-6E8A-4147-A177-3AD203B41FA5}">
                      <a16:colId xmlns:a16="http://schemas.microsoft.com/office/drawing/2014/main" val="2581886427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82971115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137540596"/>
                    </a:ext>
                  </a:extLst>
                </a:gridCol>
                <a:gridCol w="1377949">
                  <a:extLst>
                    <a:ext uri="{9D8B030D-6E8A-4147-A177-3AD203B41FA5}">
                      <a16:colId xmlns:a16="http://schemas.microsoft.com/office/drawing/2014/main" val="9649002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14109578"/>
                    </a:ext>
                  </a:extLst>
                </a:gridCol>
              </a:tblGrid>
              <a:tr h="53704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MEMUR MAAŞ KESİNTİLERİ TABLOSU</a:t>
                      </a:r>
                    </a:p>
                  </a:txBody>
                  <a:tcPr marL="5593" marR="5593" marT="55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425862"/>
                  </a:ext>
                </a:extLst>
              </a:tr>
              <a:tr h="65830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Maaş Unsurlar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Gelir Vergisi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Damga Vergisi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5434 sayılı Kanuna tabi personelin Emekli Keseneği Hesabı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5510 sayılı Kanuna tabi personelin Prime Esas Kazancın Hesabı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379478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1- Gösterge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428321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2- Ek Gösterge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557576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3- Taban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329286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4- Kıdem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814526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5-Yan Ödeme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201621"/>
                  </a:ext>
                </a:extLst>
              </a:tr>
              <a:tr h="822886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6- Özel Hizmet, Eğitim Öğretim, Din Hizmetleri, Emniyet Hizmetleri, Mülki İdare Amirliği Özel Hizmet, Adalet Hizmetleri Tazminat Tutarı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370840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7- Denetim Tazminatı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788623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8- Ek Ödeme Tutarı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701256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9- Makam Tazminatı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111679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10- Görev/Temsil Tazminatı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Matraha Dahil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78505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11- Aile Yardımı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7179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12- Çocuk Yardımı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152543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13- Dil Tazminatı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069781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14- Giyim Yardımı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273249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15- Ek Ders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8655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16- Fazla Çalışma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600252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17- Ücret Gösterge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973489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18- Tazminat Gösterge Aylığı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36491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19- Toplu Sözleşme Primi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316026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20- Doğum Yardımı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13716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21- Ölüm yardımı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253140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22- Eğitim Öğretim Ödeneği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505261"/>
                  </a:ext>
                </a:extLst>
              </a:tr>
              <a:tr h="17323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23- Tayın Bedeli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359280"/>
                  </a:ext>
                </a:extLst>
              </a:tr>
              <a:tr h="29189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24- Üniversite Geliştirme Ödeneği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Kesilir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5593" marR="5593" marT="5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256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14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9A378-EF5A-7B6E-BF6D-4BD6BDE66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CA1B71-8EE8-291E-213A-EF9DFB4FF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2768600"/>
            <a:ext cx="8596668" cy="1320800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38518D"/>
                </a:solidFill>
              </a:rPr>
              <a:t>EKDERS ÖDEMELERİNDE ÖDEME EMRİ BELGESİNE EKLENECEK BELGELER</a:t>
            </a:r>
          </a:p>
        </p:txBody>
      </p:sp>
    </p:spTree>
    <p:extLst>
      <p:ext uri="{BB962C8B-B14F-4D97-AF65-F5344CB8AC3E}">
        <p14:creationId xmlns:p14="http://schemas.microsoft.com/office/powerpoint/2010/main" val="2054127623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8FD673-5E27-9FE0-F2BB-D4AAF3A21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Merkezi Yönetim Harcama Belgeleri Yönetmeliği Madde - 13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3A3855-06DC-C381-D360-E84071AB5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Yükseköğretim Ek ders ödemeleri Merkezi Yönetim Harcama Belgeleri Yönetmeliği’nin 13’üncü maddesinin c fıkrası ile düzenlenmiştir.</a:t>
            </a:r>
          </a:p>
          <a:p>
            <a:r>
              <a:rPr lang="tr-TR" dirty="0"/>
              <a:t>10.11.1983 tarihli ve 2914 sayılı Yükseköğretim Personel Kanunu uyarınca ödenecek ek ders ücretlerinin ödenmesinde;</a:t>
            </a:r>
          </a:p>
          <a:p>
            <a:r>
              <a:rPr lang="tr-TR" dirty="0"/>
              <a:t>Yükseköğretim Ek Ders Ücreti Çizelgesi (Örnek: 15/A)</a:t>
            </a:r>
          </a:p>
          <a:p>
            <a:r>
              <a:rPr lang="tr-TR" dirty="0"/>
              <a:t>Her öğretim döneminin ilk ayından ders yükü dağılımını gösteren onay ve akademik takvim ödeme emri belgesine eklenir.</a:t>
            </a:r>
          </a:p>
          <a:p>
            <a:endParaRPr lang="tr-TR" dirty="0"/>
          </a:p>
          <a:p>
            <a:r>
              <a:rPr lang="tr-TR" dirty="0"/>
              <a:t>Not: Yıl içinde programda değişiklik olması halinde onay belgesi yeniden alınır ve ilk ödemede ödeme emri belgesine eklenir.</a:t>
            </a:r>
          </a:p>
        </p:txBody>
      </p:sp>
    </p:spTree>
    <p:extLst>
      <p:ext uri="{BB962C8B-B14F-4D97-AF65-F5344CB8AC3E}">
        <p14:creationId xmlns:p14="http://schemas.microsoft.com/office/powerpoint/2010/main" val="1225215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4E61D9-3103-1BF4-E355-96F4E0AAF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 Ders Ödemelerinde Ders Yükü Dağılımı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33CA7985-E515-A723-3750-17C4CB245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871953"/>
              </p:ext>
            </p:extLst>
          </p:nvPr>
        </p:nvGraphicFramePr>
        <p:xfrm>
          <a:off x="1481667" y="1930400"/>
          <a:ext cx="7792335" cy="4199466"/>
        </p:xfrm>
        <a:graphic>
          <a:graphicData uri="http://schemas.openxmlformats.org/drawingml/2006/table">
            <a:tbl>
              <a:tblPr/>
              <a:tblGrid>
                <a:gridCol w="1460692">
                  <a:extLst>
                    <a:ext uri="{9D8B030D-6E8A-4147-A177-3AD203B41FA5}">
                      <a16:colId xmlns:a16="http://schemas.microsoft.com/office/drawing/2014/main" val="1514009092"/>
                    </a:ext>
                  </a:extLst>
                </a:gridCol>
                <a:gridCol w="1096261">
                  <a:extLst>
                    <a:ext uri="{9D8B030D-6E8A-4147-A177-3AD203B41FA5}">
                      <a16:colId xmlns:a16="http://schemas.microsoft.com/office/drawing/2014/main" val="83569388"/>
                    </a:ext>
                  </a:extLst>
                </a:gridCol>
                <a:gridCol w="1047373">
                  <a:extLst>
                    <a:ext uri="{9D8B030D-6E8A-4147-A177-3AD203B41FA5}">
                      <a16:colId xmlns:a16="http://schemas.microsoft.com/office/drawing/2014/main" val="1129560543"/>
                    </a:ext>
                  </a:extLst>
                </a:gridCol>
                <a:gridCol w="1047373">
                  <a:extLst>
                    <a:ext uri="{9D8B030D-6E8A-4147-A177-3AD203B41FA5}">
                      <a16:colId xmlns:a16="http://schemas.microsoft.com/office/drawing/2014/main" val="2096717435"/>
                    </a:ext>
                  </a:extLst>
                </a:gridCol>
                <a:gridCol w="1045890">
                  <a:extLst>
                    <a:ext uri="{9D8B030D-6E8A-4147-A177-3AD203B41FA5}">
                      <a16:colId xmlns:a16="http://schemas.microsoft.com/office/drawing/2014/main" val="2816697964"/>
                    </a:ext>
                  </a:extLst>
                </a:gridCol>
                <a:gridCol w="1047373">
                  <a:extLst>
                    <a:ext uri="{9D8B030D-6E8A-4147-A177-3AD203B41FA5}">
                      <a16:colId xmlns:a16="http://schemas.microsoft.com/office/drawing/2014/main" val="1269641696"/>
                    </a:ext>
                  </a:extLst>
                </a:gridCol>
                <a:gridCol w="1047373">
                  <a:extLst>
                    <a:ext uri="{9D8B030D-6E8A-4147-A177-3AD203B41FA5}">
                      <a16:colId xmlns:a16="http://schemas.microsoft.com/office/drawing/2014/main" val="1813394581"/>
                    </a:ext>
                  </a:extLst>
                </a:gridCol>
              </a:tblGrid>
              <a:tr h="536301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439420" indent="-439420"/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Maksimum Ek Ders             Saati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50401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Normal Örgün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II.Örgün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486232"/>
                  </a:ext>
                </a:extLst>
              </a:tr>
              <a:tr h="311617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u="none" strike="noStrike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Eğitim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Eğitim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61010"/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733913"/>
                  </a:ext>
                </a:extLst>
              </a:tr>
              <a:tr h="600497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Görev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Haftalık Ders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Arial Unicode MS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Genel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94617"/>
                  </a:ext>
                </a:extLst>
              </a:tr>
              <a:tr h="279519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Unvanları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Yükü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Mecburi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İstekle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İstekle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Toplam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Toplam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834829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3179882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Prof.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2954978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Doç.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86969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Yrd.Doç.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860515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Öğr.Gör.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240970"/>
                  </a:ext>
                </a:extLst>
              </a:tr>
              <a:tr h="353076"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Okutman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107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943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317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CAAEB7-CA41-1145-31BF-2A3A94BED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89001"/>
            <a:ext cx="8596668" cy="5152362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Yaz ve yarıyıl tatillerinde yapılan eğitim-öğretim faaliyetleri için ödenecek ek ders ücretinin tespitinde, haftalık ders yükünü doldurmuş olmak koşulu aranmaz.</a:t>
            </a:r>
          </a:p>
          <a:p>
            <a:r>
              <a:rPr lang="tr-TR" dirty="0"/>
              <a:t>Rektör, dekan, enstitü ve yüksekokul müdürleri için haftalık ders yükü zorunluluğu aranmaz, bunların yardımcıları ile bölüm başkanlarının haftalık ders yükü yukarıda belirtilen yükün yarısı kadardır.</a:t>
            </a:r>
          </a:p>
          <a:p>
            <a:r>
              <a:rPr lang="tr-TR" dirty="0"/>
              <a:t>2547 sayılı Yükseköğretim Kanununun 31 inci maddesi uyarınca ders saati ücreti karşılığında öğretim görevlisi olarak görevlendirilenler için haftalık ders yükü zorunluluğu aranmaz.</a:t>
            </a:r>
          </a:p>
          <a:p>
            <a:r>
              <a:rPr lang="tr-TR" dirty="0"/>
              <a:t>Sınav ücreti ödemelerinde bir yarı yıl içinde yapılan sınav karşılığı olarak derse kayıtlı öğrenci sayısına göre;</a:t>
            </a:r>
          </a:p>
          <a:p>
            <a:r>
              <a:rPr lang="tr-TR" dirty="0"/>
              <a:t>Öğrenci Sayısı			Ders Yükü</a:t>
            </a:r>
          </a:p>
          <a:p>
            <a:r>
              <a:rPr lang="tr-TR" dirty="0"/>
              <a:t>1- 50					1 saat</a:t>
            </a:r>
          </a:p>
          <a:p>
            <a:r>
              <a:rPr lang="tr-TR" dirty="0"/>
              <a:t>51- 100				2 saat</a:t>
            </a:r>
          </a:p>
          <a:p>
            <a:r>
              <a:rPr lang="tr-TR" dirty="0"/>
              <a:t>101- 150				3 saat</a:t>
            </a:r>
          </a:p>
          <a:p>
            <a:r>
              <a:rPr lang="tr-TR" dirty="0"/>
              <a:t>151- 200				4 saat</a:t>
            </a:r>
          </a:p>
          <a:p>
            <a:r>
              <a:rPr lang="tr-TR" dirty="0"/>
              <a:t>201 ve daha çok		5 saat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0849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8F9967-44B6-42AE-B8BB-245C4E592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1" y="265006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38518D"/>
                </a:solidFill>
              </a:rPr>
              <a:t>PERSONEL MAAŞ ÖDEMELERİNDE ÖDEME EMRİ BELGESİNE (ÖEB) EKLENECEK BELGELER</a:t>
            </a:r>
          </a:p>
        </p:txBody>
      </p:sp>
    </p:spTree>
    <p:extLst>
      <p:ext uri="{BB962C8B-B14F-4D97-AF65-F5344CB8AC3E}">
        <p14:creationId xmlns:p14="http://schemas.microsoft.com/office/powerpoint/2010/main" val="3604002184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64FA5A-EFA1-4D65-8FF2-72B151512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2768600"/>
            <a:ext cx="8596668" cy="1320800"/>
          </a:xfrm>
        </p:spPr>
        <p:txBody>
          <a:bodyPr/>
          <a:lstStyle/>
          <a:p>
            <a:pPr algn="ctr"/>
            <a:r>
              <a:rPr lang="tr-TR" dirty="0">
                <a:solidFill>
                  <a:srgbClr val="38518D"/>
                </a:solidFill>
              </a:rPr>
              <a:t>FAZLA VEYA YERSİZ ÖDENEN AYLIKLARIN GERİ ALINMASI</a:t>
            </a:r>
          </a:p>
        </p:txBody>
      </p:sp>
    </p:spTree>
    <p:extLst>
      <p:ext uri="{BB962C8B-B14F-4D97-AF65-F5344CB8AC3E}">
        <p14:creationId xmlns:p14="http://schemas.microsoft.com/office/powerpoint/2010/main" val="1373159286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AD642A-B0CA-4FB6-A031-F8C03A61F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105BAF-6070-4516-8756-9732F6EA8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28.11.2023 tarihli ve 32383 sayılı Resmi </a:t>
            </a:r>
            <a:r>
              <a:rPr lang="tr-TR" dirty="0" err="1"/>
              <a:t>Gazete’de</a:t>
            </a:r>
            <a:r>
              <a:rPr lang="tr-TR" dirty="0"/>
              <a:t> yayınlanarak yürürlüğe giren Muhasebat Genel Müdürlüğü Genel Tebliği (Sıra No: 83) ile personellere fazla veya yersiz ödemenin gerçekleşmesini önlemek, ödeme yapılması durumundaysa aylıkların geri alınmasını amaçlamaktadır.</a:t>
            </a:r>
          </a:p>
        </p:txBody>
      </p:sp>
    </p:spTree>
    <p:extLst>
      <p:ext uri="{BB962C8B-B14F-4D97-AF65-F5344CB8AC3E}">
        <p14:creationId xmlns:p14="http://schemas.microsoft.com/office/powerpoint/2010/main" val="4217416534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D8A26F-07DB-40D4-80C4-449E71667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/>
              <a:t>Fazla veya Yersiz Ödenen Aylıkların</a:t>
            </a:r>
            <a:br>
              <a:rPr lang="tr-TR" dirty="0"/>
            </a:br>
            <a:r>
              <a:rPr lang="tr-TR" dirty="0"/>
              <a:t>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3C5DF5-1A62-4833-9F04-CBF2FBDEA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Kamu görevlilerine fazla aylık ödemesi yapılmaması için gerekli tedbirleri alması gereken personeller;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Gerçekleştirme Görevlisi</a:t>
            </a:r>
          </a:p>
          <a:p>
            <a:pPr algn="just"/>
            <a:r>
              <a:rPr lang="tr-TR" dirty="0"/>
              <a:t>Harcama Yetkilisi </a:t>
            </a:r>
          </a:p>
          <a:p>
            <a:pPr algn="just"/>
            <a:r>
              <a:rPr lang="tr-TR" dirty="0"/>
              <a:t>Muhasebe Yetkilisi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10/12/2003 tarihli ve 5018 sayılı Kamu Malî Yönetimi ve Kontrol Kanunu</a:t>
            </a:r>
            <a:r>
              <a:rPr lang="tr-TR" dirty="0"/>
              <a:t> ile ilgili diğer mevzuat hükümleri çerçevesinde gerekli önlemler alınır.</a:t>
            </a:r>
          </a:p>
        </p:txBody>
      </p:sp>
    </p:spTree>
    <p:extLst>
      <p:ext uri="{BB962C8B-B14F-4D97-AF65-F5344CB8AC3E}">
        <p14:creationId xmlns:p14="http://schemas.microsoft.com/office/powerpoint/2010/main" val="4008378000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26BA16-35F4-4BA4-AFD9-5E8AFA8A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/>
              <a:t>Fazla veya Yersiz Ödenen Aylıkların</a:t>
            </a:r>
            <a:br>
              <a:rPr lang="tr-TR" dirty="0"/>
            </a:br>
            <a:r>
              <a:rPr lang="tr-TR" dirty="0"/>
              <a:t>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96047E-6894-4A74-9D0F-52E2AF892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Harcama birimi;</a:t>
            </a:r>
          </a:p>
          <a:p>
            <a:pPr algn="just"/>
            <a:r>
              <a:rPr lang="tr-TR" dirty="0"/>
              <a:t>fazla ödemenin tespit edildiği ya da tespite ilişkin belgenin kendisine ulaştığı tarihten itibaren </a:t>
            </a:r>
            <a:r>
              <a:rPr lang="tr-TR" b="1" dirty="0"/>
              <a:t>on beş iş günü</a:t>
            </a:r>
            <a:r>
              <a:rPr lang="tr-TR" dirty="0"/>
              <a:t> içerisinde tespite ilişkin belgeleri takibe </a:t>
            </a:r>
            <a:r>
              <a:rPr lang="tr-TR" b="1" dirty="0"/>
              <a:t>yetkili birime</a:t>
            </a:r>
            <a:r>
              <a:rPr lang="tr-TR" dirty="0"/>
              <a:t> </a:t>
            </a:r>
            <a:r>
              <a:rPr lang="tr-TR" b="1" dirty="0"/>
              <a:t>(Strateji Geliştirme Birimi) </a:t>
            </a:r>
            <a:r>
              <a:rPr lang="tr-TR" dirty="0"/>
              <a:t>gönderir.</a:t>
            </a:r>
          </a:p>
          <a:p>
            <a:pPr algn="just"/>
            <a:r>
              <a:rPr lang="tr-TR" dirty="0"/>
              <a:t>Fazla ödenen aylıklar, genel hükümlere </a:t>
            </a:r>
            <a:r>
              <a:rPr lang="tr-TR" b="1" dirty="0"/>
              <a:t>(11/1/2011 tarihli ve 6098 sayılı Türk Borçlar Kanunu hükümleri) </a:t>
            </a:r>
            <a:r>
              <a:rPr lang="tr-TR" dirty="0"/>
              <a:t>göre zamanaşımı süresi içerisinde faiziyle birlikte kendilerine ödeme yapılan kamu görevlilerinden geri alınır.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1508977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64CDF0-54B5-4A37-B4F2-C25596EFE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dirty="0"/>
              <a:t>Ay Başından Önce Görevinden Ayrılanlara Yapılan Ödemelerin 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7F30FA-A218-45AD-84E6-F072830CF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Aylıkları her ayın başında peşin olarak ödenenler için;</a:t>
            </a:r>
          </a:p>
          <a:p>
            <a:pPr algn="just"/>
            <a:r>
              <a:rPr lang="tr-TR" b="1" dirty="0"/>
              <a:t>Harcama birimleri tarafından: </a:t>
            </a:r>
          </a:p>
          <a:p>
            <a:pPr algn="just"/>
            <a:r>
              <a:rPr lang="tr-TR" dirty="0"/>
              <a:t>Aylıksız izinli (Doğum sonrası izin, Askerlik için izin ve kendi isteğiyle izin) olarak ayrılma durumunda olduğu bilinen,</a:t>
            </a:r>
          </a:p>
          <a:p>
            <a:pPr algn="just"/>
            <a:r>
              <a:rPr lang="tr-TR" dirty="0"/>
              <a:t>İstifa, çekilme, çekilmiş sayılma ve benzeri nedenlerle görevinden ayrılan</a:t>
            </a:r>
          </a:p>
          <a:p>
            <a:pPr algn="just"/>
            <a:r>
              <a:rPr lang="tr-TR" dirty="0"/>
              <a:t>Kamu görevlisine gelecek aya ait maaş ödeme işleminin </a:t>
            </a:r>
            <a:r>
              <a:rPr lang="tr-TR" b="1" u="sng" dirty="0"/>
              <a:t>yapılmaması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56891283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B281-6FAD-4761-A71A-602893900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dirty="0"/>
              <a:t>Ay Başından Önce Görevinden Ayrılanlara Yapılan Ödemelerin 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CCFB44-BF6B-4DB0-98AC-05534576C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Harcama birimlerince;</a:t>
            </a:r>
          </a:p>
          <a:p>
            <a:pPr algn="just"/>
            <a:r>
              <a:rPr lang="tr-TR" dirty="0"/>
              <a:t>Maaş hesaplama işlemleri yapılmış ve ÖEB muhasebe birimine gönderilmesinden sonra, aylıksız izinli veya herhangi bir şekilde görevinden ayrılan kamu görevlisi bulunması halinde;</a:t>
            </a:r>
          </a:p>
          <a:p>
            <a:pPr algn="just"/>
            <a:r>
              <a:rPr lang="tr-TR" dirty="0"/>
              <a:t>ÖEB muhasebe birimi tarafından işleme alınmadıysa, ödemenin iptal edilmesinin sağlanması gerekmektedir.</a:t>
            </a:r>
          </a:p>
          <a:p>
            <a:pPr algn="just"/>
            <a:r>
              <a:rPr lang="tr-TR" dirty="0"/>
              <a:t>Ödeme yapılmış ve bankaya iletilmesi halinde;</a:t>
            </a:r>
          </a:p>
          <a:p>
            <a:pPr algn="just"/>
            <a:r>
              <a:rPr lang="tr-TR" dirty="0"/>
              <a:t>Banka ile iletişime geçilerek fazla ödemenin yapıldığı personelin maaşına bloke koyulması ve diğer personelleri ödemenin yapılmasının sağlanması gerekmektedir.</a:t>
            </a:r>
            <a:endParaRPr lang="tr-TR" b="1" u="sng" dirty="0"/>
          </a:p>
        </p:txBody>
      </p:sp>
    </p:spTree>
    <p:extLst>
      <p:ext uri="{BB962C8B-B14F-4D97-AF65-F5344CB8AC3E}">
        <p14:creationId xmlns:p14="http://schemas.microsoft.com/office/powerpoint/2010/main" val="3392459793"/>
      </p:ext>
    </p:extLst>
  </p:cSld>
  <p:clrMapOvr>
    <a:masterClrMapping/>
  </p:clrMapOvr>
  <p:transition spd="slow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DCC83B-4E94-4125-B4C4-99882349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dirty="0"/>
              <a:t>Ay Başından Önce Görevinden Ayrılanlara Yapılan Ödemelerin 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B81BE3-4828-441B-8432-53605FAB3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34723"/>
            <a:ext cx="8596668" cy="3880773"/>
          </a:xfrm>
        </p:spPr>
        <p:txBody>
          <a:bodyPr/>
          <a:lstStyle/>
          <a:p>
            <a:pPr algn="just"/>
            <a:r>
              <a:rPr lang="tr-TR" dirty="0"/>
              <a:t>Yersiz ödeme gerçekleşmiş ise; </a:t>
            </a:r>
          </a:p>
          <a:p>
            <a:pPr algn="just"/>
            <a:r>
              <a:rPr lang="tr-TR" dirty="0"/>
              <a:t>Fazla ödenen maaş tutarı, kendisine ödeme yapılan kamu görevlilerinden geri alınır.</a:t>
            </a:r>
          </a:p>
          <a:p>
            <a:pPr algn="just"/>
            <a:r>
              <a:rPr lang="tr-TR" b="1" dirty="0"/>
              <a:t>Harcama birimi</a:t>
            </a:r>
            <a:r>
              <a:rPr lang="tr-TR" dirty="0"/>
              <a:t>, alacağın takip ve tahsili için yersiz ödemenin tespit edildiği tarihten itibaren </a:t>
            </a:r>
            <a:r>
              <a:rPr lang="tr-TR" b="1" u="sng" dirty="0"/>
              <a:t>on beş iş günü</a:t>
            </a:r>
            <a:r>
              <a:rPr lang="tr-TR" dirty="0"/>
              <a:t> içerisinde tespite ilişkin belgeleri </a:t>
            </a:r>
            <a:r>
              <a:rPr lang="tr-TR" b="1" u="sng" dirty="0"/>
              <a:t>takibe yetkili birime</a:t>
            </a:r>
            <a:r>
              <a:rPr lang="tr-TR" dirty="0"/>
              <a:t> (</a:t>
            </a:r>
            <a:r>
              <a:rPr lang="tr-TR" b="1" u="sng" dirty="0"/>
              <a:t>Strateji Geliştirme Birimi</a:t>
            </a:r>
            <a:r>
              <a:rPr lang="tr-TR" dirty="0"/>
              <a:t>) gönderir.</a:t>
            </a:r>
          </a:p>
        </p:txBody>
      </p:sp>
    </p:spTree>
    <p:extLst>
      <p:ext uri="{BB962C8B-B14F-4D97-AF65-F5344CB8AC3E}">
        <p14:creationId xmlns:p14="http://schemas.microsoft.com/office/powerpoint/2010/main" val="1243596466"/>
      </p:ext>
    </p:extLst>
  </p:cSld>
  <p:clrMapOvr>
    <a:masterClrMapping/>
  </p:clrMapOvr>
  <p:transition spd="slow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E0C664-BDFF-418A-9931-8F185857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/>
              <a:t>Aylıklarını Aldıktan Sonra Görevinden Ayrılanların Yersiz Ödemeye Dönüşen Aylıklarının 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882361-1307-4CC6-92CB-1BB6A6C66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09322"/>
            <a:ext cx="8596668" cy="3880773"/>
          </a:xfrm>
        </p:spPr>
        <p:txBody>
          <a:bodyPr/>
          <a:lstStyle/>
          <a:p>
            <a:pPr algn="just"/>
            <a:r>
              <a:rPr lang="tr-TR" dirty="0"/>
              <a:t>Ay başında peşin olarak ödenen aylıklar, emekliye ayrılma veya ölüm halinde;</a:t>
            </a:r>
          </a:p>
          <a:p>
            <a:pPr algn="just"/>
            <a:r>
              <a:rPr lang="tr-TR" dirty="0"/>
              <a:t>657 sayılı Kanunun ek 24 üncü maddesi uyarınca, müteakip ayın aylığına mahsuben avans olarak ödenen aylıklar, ölüm halinde </a:t>
            </a:r>
            <a:r>
              <a:rPr lang="tr-TR" b="1" u="sng" dirty="0"/>
              <a:t>geri alınmaz.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Ay başından sonra herhangi bir nedenle (</a:t>
            </a:r>
            <a:r>
              <a:rPr lang="tr-TR" b="1" u="sng" dirty="0"/>
              <a:t>aylıksız izin, istifa, çekilme, çekilmiş sayılma ve benzeri)</a:t>
            </a:r>
            <a:r>
              <a:rPr lang="tr-TR" dirty="0"/>
              <a:t> görevinden ayrılacak olan kamu görevlisinin;</a:t>
            </a:r>
          </a:p>
          <a:p>
            <a:pPr algn="just"/>
            <a:r>
              <a:rPr lang="tr-TR" dirty="0"/>
              <a:t>Bu durumu harcama birimine </a:t>
            </a:r>
            <a:r>
              <a:rPr lang="tr-TR" b="1" dirty="0"/>
              <a:t>yazılı olarak bildirmesi</a:t>
            </a:r>
            <a:r>
              <a:rPr lang="tr-TR" dirty="0"/>
              <a:t> ve aylığının çalışacağı süre kadar hesaplanıp ödenmesini </a:t>
            </a:r>
            <a:r>
              <a:rPr lang="tr-TR" b="1" dirty="0"/>
              <a:t>talep etmesi durumunda</a:t>
            </a:r>
            <a:r>
              <a:rPr lang="tr-TR" dirty="0"/>
              <a:t>, sosyal güvenlik kesintileri ilgili mevzuatına göre hesaplanarak </a:t>
            </a:r>
            <a:r>
              <a:rPr lang="tr-TR" b="1" u="sng" dirty="0"/>
              <a:t>aylıkları </a:t>
            </a:r>
            <a:r>
              <a:rPr lang="tr-TR" b="1" u="sng" dirty="0" err="1"/>
              <a:t>kıst</a:t>
            </a:r>
            <a:r>
              <a:rPr lang="tr-TR" b="1" u="sng" dirty="0"/>
              <a:t> olarak ödenir.</a:t>
            </a:r>
          </a:p>
        </p:txBody>
      </p:sp>
    </p:spTree>
    <p:extLst>
      <p:ext uri="{BB962C8B-B14F-4D97-AF65-F5344CB8AC3E}">
        <p14:creationId xmlns:p14="http://schemas.microsoft.com/office/powerpoint/2010/main" val="3794227172"/>
      </p:ext>
    </p:extLst>
  </p:cSld>
  <p:clrMapOvr>
    <a:masterClrMapping/>
  </p:clrMapOvr>
  <p:transition spd="slow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10ECF2-975F-4A19-A7DA-40DB40B47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/>
              <a:t>Aylıklarını Aldıktan Sonra Görevinden Ayrılanların Yersiz Ödemeye Dönüşen Aylıklarının 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26341F-1E73-48E2-BCDD-6749A11BE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90323"/>
            <a:ext cx="8596668" cy="2682344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Ay başından sonra görevinden ayrılanlardan geri alınması gereken tutarın hesaplanmasında, </a:t>
            </a:r>
            <a:r>
              <a:rPr lang="tr-TR" b="1" dirty="0"/>
              <a:t>Aylıklardan Geri Alınacak Tutarı Hesaplama Tablosu (EK-1) </a:t>
            </a:r>
            <a:r>
              <a:rPr lang="tr-TR" dirty="0"/>
              <a:t>harcama birimince kamu görevlisinin görevinden ayrılma tarihini takip eden </a:t>
            </a:r>
            <a:r>
              <a:rPr lang="tr-TR" b="1" dirty="0"/>
              <a:t>beş iş günü</a:t>
            </a:r>
            <a:r>
              <a:rPr lang="tr-TR" dirty="0"/>
              <a:t> içerisinde düzenlenir.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Harcama birimi</a:t>
            </a:r>
            <a:r>
              <a:rPr lang="tr-TR" dirty="0"/>
              <a:t>, alacağın takip ve tahsili için EK-1 Tablo ile diğer belgeleri </a:t>
            </a:r>
            <a:r>
              <a:rPr lang="tr-TR" b="1" dirty="0"/>
              <a:t>on beş iş günü içerisinde</a:t>
            </a:r>
            <a:r>
              <a:rPr lang="tr-TR" dirty="0"/>
              <a:t> takibe yetkili birime gönderir.</a:t>
            </a:r>
          </a:p>
        </p:txBody>
      </p:sp>
    </p:spTree>
    <p:extLst>
      <p:ext uri="{BB962C8B-B14F-4D97-AF65-F5344CB8AC3E}">
        <p14:creationId xmlns:p14="http://schemas.microsoft.com/office/powerpoint/2010/main" val="2787397771"/>
      </p:ext>
    </p:extLst>
  </p:cSld>
  <p:clrMapOvr>
    <a:masterClrMapping/>
  </p:clrMapOvr>
  <p:transition spd="slow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C39FBB-3E61-44B8-9DD8-6919234FB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/>
              <a:t>Aylıklarını Aldıktan Sonra Görevinden Ayrılanların Yersiz Ödemeye Dönüşen Aylıklarının Takip ve Tahsil İşlemleri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B244C2-8CAB-4309-9041-89E4858DB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4087812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Aylık prim ve hizmet belgesi henüz verilmemiş ise bu husus dikkate alınarak bildirimin yapılması,</a:t>
            </a:r>
          </a:p>
          <a:p>
            <a:pPr algn="just"/>
            <a:r>
              <a:rPr lang="tr-TR" dirty="0"/>
              <a:t>Ancak, bu durumun aylık prim ve hizmet belgesi verilerek ödemesi yapıldıktan sonra ortaya çıkmış olması halinde ise;</a:t>
            </a:r>
          </a:p>
          <a:p>
            <a:pPr algn="just"/>
            <a:r>
              <a:rPr lang="tr-TR" dirty="0"/>
              <a:t>Tam olarak gönderilen sosyal sigorta ve genel sağlık sigortası primi işveren hisselerinin çalışılmayan süreye ait kısmının yarısı için ilgili </a:t>
            </a:r>
            <a:r>
              <a:rPr lang="tr-TR" b="1" u="sng" dirty="0"/>
              <a:t>harcama birimince Sosyal Güvenlik Kurumundan iade talebinde bulunulması gerekir.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İade Talebi: </a:t>
            </a:r>
            <a:r>
              <a:rPr lang="tr-TR" dirty="0">
                <a:solidFill>
                  <a:srgbClr val="FF0000"/>
                </a:solidFill>
              </a:rPr>
              <a:t>https://kesenek.sgk.gov.tr/KesenekWeb/ </a:t>
            </a:r>
            <a:r>
              <a:rPr lang="tr-TR" dirty="0"/>
              <a:t>adresinden “Prim İade” bölümünden yapılacaktır.</a:t>
            </a:r>
          </a:p>
          <a:p>
            <a:pPr algn="just"/>
            <a:r>
              <a:rPr lang="tr-TR" dirty="0"/>
              <a:t>Kamu görevlisinin mesai bitiminde görevinden ayrılması halinde, görevli olduğu son gün borçlandırmaya </a:t>
            </a:r>
            <a:r>
              <a:rPr lang="tr-TR" b="1" u="sng" dirty="0"/>
              <a:t>dâhil edilmez.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44098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711102-6F63-4BBC-A003-162E78E32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Ödeme Emri Belgesine (ÖEB) eklenecek belgeler Merkezi Yönetim Harcama Belgeleri Yönetmeliği (MYHBY) ile düzenlenmiştir.</a:t>
            </a:r>
          </a:p>
          <a:p>
            <a:pPr algn="just"/>
            <a:endParaRPr lang="tr-TR" b="1" dirty="0"/>
          </a:p>
          <a:p>
            <a:pPr algn="just"/>
            <a:r>
              <a:rPr lang="tr-TR" dirty="0"/>
              <a:t>Maaş (Aylık) ödemelerinde </a:t>
            </a:r>
            <a:r>
              <a:rPr lang="tr-TR" dirty="0" err="1"/>
              <a:t>ÖEB’ye</a:t>
            </a:r>
            <a:r>
              <a:rPr lang="tr-TR" dirty="0"/>
              <a:t> eklenecek belgeler yönetmeliğin 9’uncu maddesinde sayılmıştır.</a:t>
            </a:r>
          </a:p>
          <a:p>
            <a:pPr algn="just"/>
            <a:r>
              <a:rPr lang="tr-TR" dirty="0"/>
              <a:t>Zam, tazminat ve benzeri ödeme olan </a:t>
            </a:r>
            <a:r>
              <a:rPr lang="tr-TR" b="1" dirty="0"/>
              <a:t>Yabancı Dil Tazminatı </a:t>
            </a:r>
            <a:r>
              <a:rPr lang="tr-TR" dirty="0"/>
              <a:t>ödemelerinde </a:t>
            </a:r>
            <a:r>
              <a:rPr lang="tr-TR" dirty="0" err="1"/>
              <a:t>ÖEB’ye</a:t>
            </a:r>
            <a:r>
              <a:rPr lang="tr-TR" dirty="0"/>
              <a:t> eklenecek belgeler yönetmeliğin 10’uncu maddesinde düzenlenmiştir.</a:t>
            </a:r>
          </a:p>
          <a:p>
            <a:pPr algn="just"/>
            <a:r>
              <a:rPr lang="tr-TR" dirty="0"/>
              <a:t>Sosyal yardım olarak ödenen </a:t>
            </a:r>
            <a:r>
              <a:rPr lang="tr-TR" b="1" dirty="0"/>
              <a:t>aile yardımı</a:t>
            </a:r>
            <a:r>
              <a:rPr lang="tr-TR" dirty="0"/>
              <a:t> ödemelerinde </a:t>
            </a:r>
            <a:r>
              <a:rPr lang="tr-TR" dirty="0" err="1"/>
              <a:t>ÖEB’ye</a:t>
            </a:r>
            <a:r>
              <a:rPr lang="tr-TR" dirty="0"/>
              <a:t> eklenecek belge yönetmeliğin 12’nci maddesinde düzenlenmiştir.</a:t>
            </a:r>
          </a:p>
        </p:txBody>
      </p:sp>
    </p:spTree>
    <p:extLst>
      <p:ext uri="{BB962C8B-B14F-4D97-AF65-F5344CB8AC3E}">
        <p14:creationId xmlns:p14="http://schemas.microsoft.com/office/powerpoint/2010/main" val="237872352"/>
      </p:ext>
    </p:extLst>
  </p:cSld>
  <p:clrMapOvr>
    <a:masterClrMapping/>
  </p:clrMapOvr>
  <p:transition spd="slow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BAEBC7-C778-46F5-A467-9D93A6C5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/>
              <a:t>Kamu Görevlilerine Yapılan Fazla veya Yersiz Aylık Ödemelerinden Doğan Alacaklarda Faiz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56487-0900-4BAD-B444-D2A2FBCF6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91933"/>
            <a:ext cx="8596668" cy="2849429"/>
          </a:xfrm>
        </p:spPr>
        <p:txBody>
          <a:bodyPr/>
          <a:lstStyle/>
          <a:p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Bu Tebliğ kapsamındaki alacaklarda 4/12/1984 tarihli ve 3095 sayılı Kanuni Faiz ve Temerrüt Faizine İlişkin Kanun hükümleri uygulanır.</a:t>
            </a:r>
          </a:p>
          <a:p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Faiz başlangıç tarihinin tespitinde ise 6098 sayılı Türk Borçlar Kanunun 117 </a:t>
            </a:r>
            <a:r>
              <a:rPr lang="tr-TR" dirty="0" err="1">
                <a:solidFill>
                  <a:srgbClr val="000000"/>
                </a:solidFill>
                <a:latin typeface="Calibri" panose="020F0502020204030204" pitchFamily="34" charset="0"/>
              </a:rPr>
              <a:t>nci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 maddesi dikkate alınır.</a:t>
            </a:r>
          </a:p>
        </p:txBody>
      </p:sp>
    </p:spTree>
    <p:extLst>
      <p:ext uri="{BB962C8B-B14F-4D97-AF65-F5344CB8AC3E}">
        <p14:creationId xmlns:p14="http://schemas.microsoft.com/office/powerpoint/2010/main" val="1599058524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A5D41F-65CD-4F53-BE44-6A9FA424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Hususlar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EF0A46-CD25-487C-AA28-FFD8547D0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359410" algn="just">
              <a:spcAft>
                <a:spcPts val="0"/>
              </a:spcAft>
            </a:pP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Harcama birimince;</a:t>
            </a:r>
          </a:p>
          <a:p>
            <a:pPr indent="359410" algn="just"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espit edilen fazla veya yersiz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maaş</a:t>
            </a: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ödemesinin takip ve tahsil işlemleri için takibe yetkili birime bildirimi yapılıncaya kadar kamu görevlilerince </a:t>
            </a:r>
            <a:r>
              <a:rPr lang="tr-TR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rızaen</a:t>
            </a: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ödenebilir.</a:t>
            </a:r>
          </a:p>
          <a:p>
            <a:pPr indent="359410" algn="just">
              <a:spcAft>
                <a:spcPts val="0"/>
              </a:spcAft>
            </a:pP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Fazla veya yersiz ödenen aylıkların iade edilmemesi halinde;</a:t>
            </a:r>
          </a:p>
          <a:p>
            <a:pPr indent="359410" algn="just"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</a:rPr>
              <a:t>H</a:t>
            </a: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arcama birimince gönderilen belgelere istinaden takibe yetkili birimce alacak takip dosyası açılır ve ilgili adına borç kaydedilmek üzere beş iş günü içerisinde muhasebe birimine bildirilir.</a:t>
            </a:r>
            <a:endParaRPr lang="tr-T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359410" algn="just">
              <a:spcAft>
                <a:spcPts val="0"/>
              </a:spcAft>
            </a:pPr>
            <a:r>
              <a:rPr lang="tr-TR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Tebliğ tarihinden itibaren 30 gün içinde yatırılmayan alacaklar için icra takibi başlatılmak üzere Hukuk Müşavirliğine bildirilir.</a:t>
            </a:r>
            <a:endParaRPr lang="tr-T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950090"/>
      </p:ext>
    </p:extLst>
  </p:cSld>
  <p:clrMapOvr>
    <a:masterClrMapping/>
  </p:clrMapOvr>
  <p:transition spd="slow"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22E3A9-8A26-4161-93A2-1B7E07BD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Takibe Yetkili Birime (Strateji Geliştirme Birimi) Gönderilecek Belgeler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B1A6B1-A0CC-4D34-A1BE-23987EF38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Borçlu Personel Borcunu ödemezse;</a:t>
            </a:r>
          </a:p>
          <a:p>
            <a:r>
              <a:rPr lang="tr-TR" dirty="0"/>
              <a:t>Üst Yazı,</a:t>
            </a:r>
          </a:p>
          <a:p>
            <a:r>
              <a:rPr lang="tr-TR" dirty="0"/>
              <a:t>Aylıklardan Geri Alınacak Tutarı Hesaplama Tablosu (EK 1),</a:t>
            </a:r>
          </a:p>
          <a:p>
            <a:r>
              <a:rPr lang="tr-TR" dirty="0"/>
              <a:t>Personele Tebligatın Yapıldığına Dair Tebliğ-Tebellüğ Belgesi (7201 Sayılı Tebligat Kanunu Hükümlerine Göre Yapılmış)</a:t>
            </a:r>
          </a:p>
          <a:p>
            <a:r>
              <a:rPr lang="tr-TR" dirty="0"/>
              <a:t>İlgili Ödemeye ait belgeler (Aylık Bordro, Çeşitli Ödemeler Bordosu, vb.)</a:t>
            </a:r>
          </a:p>
          <a:p>
            <a:r>
              <a:rPr lang="tr-TR" dirty="0"/>
              <a:t>Kişinin Görevle İlişiğinin Kesildiğine veya Ücretsiz İzne Ayrıldığına Dair Onay,</a:t>
            </a:r>
          </a:p>
          <a:p>
            <a:r>
              <a:rPr lang="tr-TR" dirty="0">
                <a:solidFill>
                  <a:srgbClr val="FF0000"/>
                </a:solidFill>
              </a:rPr>
              <a:t>https://kesenek.sgk.gov.tr/KesenekWeb/ </a:t>
            </a:r>
            <a:r>
              <a:rPr lang="tr-TR" dirty="0"/>
              <a:t>adresinden “Prim İade” bölümü doldurularak üst yazıda belirtilmesi.</a:t>
            </a:r>
          </a:p>
        </p:txBody>
      </p:sp>
    </p:spTree>
    <p:extLst>
      <p:ext uri="{BB962C8B-B14F-4D97-AF65-F5344CB8AC3E}">
        <p14:creationId xmlns:p14="http://schemas.microsoft.com/office/powerpoint/2010/main" val="2702248947"/>
      </p:ext>
    </p:extLst>
  </p:cSld>
  <p:clrMapOvr>
    <a:masterClrMapping/>
  </p:clrMapOvr>
  <p:transition spd="slow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3DDAE3-C55B-4F07-903A-105CA6629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Takibe Yetkili Birime (Strateji Geliştirme Birimi) Gönderilecek Belgeler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E33594-BEBA-4D59-85B9-B0279B9FD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Borçlu personel borcunu öderse;</a:t>
            </a:r>
          </a:p>
          <a:p>
            <a:r>
              <a:rPr lang="tr-TR" dirty="0"/>
              <a:t>Üst Yazı,</a:t>
            </a:r>
          </a:p>
          <a:p>
            <a:r>
              <a:rPr lang="tr-TR" dirty="0"/>
              <a:t>Aylıklardan Geri Alınacak Tutarı Hesaplama Tablosu (EK 1),</a:t>
            </a:r>
          </a:p>
          <a:p>
            <a:r>
              <a:rPr lang="tr-TR" dirty="0"/>
              <a:t>Tahsilat Alındısı veya Dekontu.</a:t>
            </a:r>
          </a:p>
          <a:p>
            <a:endParaRPr lang="tr-TR" dirty="0"/>
          </a:p>
          <a:p>
            <a:r>
              <a:rPr lang="tr-TR" dirty="0"/>
              <a:t>Yukarıda belirtilen belgeler takibe Yetkili birime (Strateji Geliştirme Birimi) </a:t>
            </a:r>
            <a:r>
              <a:rPr lang="tr-TR" b="1" dirty="0"/>
              <a:t>on beş iş günü</a:t>
            </a:r>
            <a:r>
              <a:rPr lang="tr-TR" dirty="0"/>
              <a:t> içerisinde gönderilmesi gerekmektedir.</a:t>
            </a:r>
          </a:p>
          <a:p>
            <a:endParaRPr lang="tr-TR" dirty="0"/>
          </a:p>
          <a:p>
            <a:r>
              <a:rPr lang="tr-TR" b="1" dirty="0"/>
              <a:t>Daire Başkanlığımızın 04.12.2023 tarihli ve E-24611 sayılı yazı ekinde yukarıda sayılan belgelere ilişkin örnekler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3220406491"/>
      </p:ext>
    </p:extLst>
  </p:cSld>
  <p:clrMapOvr>
    <a:masterClrMapping/>
  </p:clrMapOvr>
  <p:transition spd="slow"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DCB93F65-5D0F-4250-B2B0-976AC58E1E9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1736399" y="189731"/>
            <a:ext cx="6478537" cy="6478537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AB46254C-5665-486F-A11E-AB81E7422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8073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>
                <a:solidFill>
                  <a:srgbClr val="38518D"/>
                </a:solidFill>
              </a:rPr>
              <a:t>TEŞEKKÜRLER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ADEB40-B412-481E-B5CE-88750CAD6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20562"/>
            <a:ext cx="8596668" cy="1320800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/>
              <a:t>Strateji Geliştirme Daire Başkanlığı</a:t>
            </a:r>
          </a:p>
          <a:p>
            <a:pPr marL="0" indent="0" algn="ctr">
              <a:buNone/>
            </a:pPr>
            <a:r>
              <a:rPr lang="tr-TR" dirty="0"/>
              <a:t>Telefon: 0344 400 1410</a:t>
            </a:r>
          </a:p>
          <a:p>
            <a:pPr marL="0" indent="0" algn="ctr">
              <a:buNone/>
            </a:pPr>
            <a:r>
              <a:rPr lang="tr-TR" dirty="0"/>
              <a:t>E-Posta: muhasebe@istiklal.edu.tr</a:t>
            </a:r>
          </a:p>
        </p:txBody>
      </p:sp>
    </p:spTree>
    <p:extLst>
      <p:ext uri="{BB962C8B-B14F-4D97-AF65-F5344CB8AC3E}">
        <p14:creationId xmlns:p14="http://schemas.microsoft.com/office/powerpoint/2010/main" val="4293770246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F76E54-E418-4244-B11F-B0EE87A89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7867"/>
            <a:ext cx="8596668" cy="1320800"/>
          </a:xfrm>
        </p:spPr>
        <p:txBody>
          <a:bodyPr/>
          <a:lstStyle/>
          <a:p>
            <a:r>
              <a:rPr lang="tr-TR" dirty="0"/>
              <a:t>Aylıklar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C63A49-87EC-47D0-BE3F-2E0D550C0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3399"/>
            <a:ext cx="8596668" cy="4910667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Aylık ve aylıkla birlikte ödenen hakkedişler için Aylık Bordrosu veya Yurtdışı Aylık Bordrosu (Örnek: 8 veya 8/A) ve Personel Bildirimi (Örnek: 9 ) ile duruma göre ödemenin yapıldığı </a:t>
            </a:r>
            <a:r>
              <a:rPr lang="tr-TR" b="1" dirty="0"/>
              <a:t>ilk aya ait ödeme belgesine aşağıda belirtilen belgeler bağlanır.</a:t>
            </a:r>
          </a:p>
          <a:p>
            <a:pPr algn="just"/>
            <a:r>
              <a:rPr lang="tr-TR" dirty="0"/>
              <a:t>a) İlk atamalarda, atama onayı ve işe başlama yazısı.</a:t>
            </a:r>
          </a:p>
          <a:p>
            <a:pPr algn="just"/>
            <a:r>
              <a:rPr lang="tr-TR" dirty="0"/>
              <a:t>b) Naklen atamalarda, atama onayı, işe başlama yazısı ve Personel Nakil Bildirimi (Örnek:10);</a:t>
            </a:r>
          </a:p>
          <a:p>
            <a:pPr algn="just"/>
            <a:r>
              <a:rPr lang="tr-TR" dirty="0"/>
              <a:t>c) Terfilerde, terfi onayı (Otomatik olarak yapılan kademe ilerlemelerinde terfi onayı aranmaz.).</a:t>
            </a:r>
          </a:p>
        </p:txBody>
      </p:sp>
    </p:spTree>
    <p:extLst>
      <p:ext uri="{BB962C8B-B14F-4D97-AF65-F5344CB8AC3E}">
        <p14:creationId xmlns:p14="http://schemas.microsoft.com/office/powerpoint/2010/main" val="2879754729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5EC590-494E-4029-BA80-D63DAB79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Aylıklar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753E9E-FD82-4AF4-BCB5-B6F1BD4B2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d) Görevden uzaklaştırmalarda, yetkili makamın onayı veya yazısı.</a:t>
            </a:r>
          </a:p>
          <a:p>
            <a:pPr algn="just"/>
            <a:r>
              <a:rPr lang="tr-TR" dirty="0"/>
              <a:t>e) Görevden uzaklaştırılmış olanların göreve iadelerinde, yetkili makamın onayı ve göreve başlama yazısı.</a:t>
            </a:r>
          </a:p>
          <a:p>
            <a:pPr algn="just"/>
            <a:r>
              <a:rPr lang="tr-TR" dirty="0"/>
              <a:t>f) Görevden uzaklaştırılmış olanların açıkta kaldıkları sürelere ait aylıklarının ödenmesinde, harcama talimatı.</a:t>
            </a:r>
          </a:p>
          <a:p>
            <a:pPr algn="just"/>
            <a:r>
              <a:rPr lang="tr-TR" dirty="0"/>
              <a:t>g) Ücretli vekaletlerde, vekalet onayı ve işe başlama yazısı.</a:t>
            </a:r>
          </a:p>
          <a:p>
            <a:pPr algn="just"/>
            <a:r>
              <a:rPr lang="tr-TR" dirty="0"/>
              <a:t>h) İkinci görev ödemelerinde, ikinci görev onayı ve işe başlama yazısı.</a:t>
            </a:r>
          </a:p>
          <a:p>
            <a:pPr algn="just"/>
            <a:r>
              <a:rPr lang="tr-TR" dirty="0"/>
              <a:t>ı) Aylıksız izin ve askerlik dönüşü yeniden işe başlamalarda, işe başlama yazısı.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2376708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81C20C-FA49-4A2F-A178-D0ADAC352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Zam, Tazminat ve Benzeri Ödemeler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956DB9-9F40-46B1-B94D-FDA006F31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180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Kamu görevlilerine mevzuatları gereği yapılacak zam, tazminat ve benzeri ödemelerde aşağıda belirtilen belgeler ödeme belgesine bağlanır.</a:t>
            </a:r>
          </a:p>
          <a:p>
            <a:pPr algn="just"/>
            <a:r>
              <a:rPr lang="tr-TR" b="1" dirty="0"/>
              <a:t>a) Yabancı dil tazminatı</a:t>
            </a:r>
            <a:r>
              <a:rPr lang="tr-TR" dirty="0"/>
              <a:t> verilebilmesi için, yabancı dil sınav sonuç belgesi; gördükleri öğrenim nedeniyle yabancı dil bilgisinin tespitine gerek görülmeyenlerde ise insan kaynakları biriminin yazısı.</a:t>
            </a:r>
          </a:p>
          <a:p>
            <a:pPr algn="just"/>
            <a:r>
              <a:rPr lang="tr-TR" b="1" u="sng" dirty="0"/>
              <a:t>Yukarıda (a), (b), (d) ve (e) bentlerinde belirtilen yabancı dil sınav sonuç belgesi, onay, yazı ve raporun her malî yılın ilk ödemesine ait ödeme belgesine bağlanması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08933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79C85F-B01A-444E-AF51-3BED8C586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Yardımlar</a:t>
            </a:r>
            <a:endParaRPr lang="tr-TR" u="sng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66FF20-E21B-4D85-86C5-74FC0A16E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16411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Kamu personeline yapılacak sosyal yardım ödemelerinde, ödemenin çeşidine göre aşağıda belirtilen belgeler aranır. </a:t>
            </a:r>
          </a:p>
          <a:p>
            <a:pPr algn="just"/>
            <a:r>
              <a:rPr lang="tr-TR" b="1" dirty="0"/>
              <a:t>b) Aile yardımı: </a:t>
            </a:r>
            <a:r>
              <a:rPr lang="tr-TR" dirty="0"/>
              <a:t>Aylıklarla birlikte ödenen bu yardım, personelin ilk işe girişinde alınacak Aile Yardımı Bildirimine (</a:t>
            </a:r>
            <a:r>
              <a:rPr lang="tr-TR" b="1" dirty="0"/>
              <a:t>Örnek : 14 </a:t>
            </a:r>
            <a:r>
              <a:rPr lang="tr-TR" dirty="0"/>
              <a:t>) dayanılarak ödenir. </a:t>
            </a:r>
          </a:p>
          <a:p>
            <a:pPr algn="just"/>
            <a:r>
              <a:rPr lang="tr-TR" dirty="0"/>
              <a:t>Bu bildirim, personelin aile yardımından yararlanan eş veya çocuk durumunda meydana gelen değişiklikler ile yer değiştirme suretiyle atama halinde yenilenir. Bildirimler, ödeme belgesinin (</a:t>
            </a:r>
            <a:r>
              <a:rPr lang="tr-TR" b="1" dirty="0"/>
              <a:t>Değişik ibare:RG-5/11/2016-29879</a:t>
            </a:r>
            <a:r>
              <a:rPr lang="tr-TR" dirty="0"/>
              <a:t>) birinci nüshasına eklenir.</a:t>
            </a:r>
          </a:p>
        </p:txBody>
      </p:sp>
    </p:spTree>
    <p:extLst>
      <p:ext uri="{BB962C8B-B14F-4D97-AF65-F5344CB8AC3E}">
        <p14:creationId xmlns:p14="http://schemas.microsoft.com/office/powerpoint/2010/main" val="1150733045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4B2CD9-057E-43CF-B9B4-80BCE79F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Maaş </a:t>
            </a:r>
            <a:r>
              <a:rPr lang="tr-TR" dirty="0" err="1"/>
              <a:t>ÖEB’lerin</a:t>
            </a:r>
            <a:r>
              <a:rPr lang="tr-TR" dirty="0"/>
              <a:t> teslimi ve</a:t>
            </a:r>
            <a:br>
              <a:rPr lang="tr-TR" dirty="0"/>
            </a:br>
            <a:r>
              <a:rPr lang="tr-TR" dirty="0"/>
              <a:t>dikkat edilecek hususlar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E9B0E3-5DA1-4EC8-9697-73E452C33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48456"/>
            <a:ext cx="8596668" cy="3880773"/>
          </a:xfrm>
        </p:spPr>
        <p:txBody>
          <a:bodyPr/>
          <a:lstStyle/>
          <a:p>
            <a:pPr algn="just"/>
            <a:r>
              <a:rPr lang="tr-TR" dirty="0"/>
              <a:t>Anayasa Mahkemesi’nin 2023/161 sayılı kararı gereği bütçede öngörülen ödenekler kadar harcama yapılabileceği, 5018 sayılı Kanun gereğince ödenek üstü harcama yapılmaması, zorunluluk durumunda ek bütçe yapılması gerektiği karara bağlanmıştır.</a:t>
            </a:r>
          </a:p>
          <a:p>
            <a:pPr algn="just"/>
            <a:r>
              <a:rPr lang="tr-TR" dirty="0"/>
              <a:t>Personel maaş ödemelerinde aksaklıkların yaşanmaması için her ay maaş ödeme gününden en geç </a:t>
            </a:r>
            <a:r>
              <a:rPr lang="tr-TR" b="1" dirty="0"/>
              <a:t>4 (dört) iş günü</a:t>
            </a:r>
            <a:r>
              <a:rPr lang="tr-TR" dirty="0"/>
              <a:t> öncesinde </a:t>
            </a:r>
            <a:r>
              <a:rPr lang="tr-TR" b="1" dirty="0"/>
              <a:t>01 – Personel Giderleri</a:t>
            </a:r>
            <a:r>
              <a:rPr lang="tr-TR" dirty="0"/>
              <a:t> ve </a:t>
            </a:r>
            <a:r>
              <a:rPr lang="tr-TR" b="1" dirty="0"/>
              <a:t>02 – Sosyal Güvenlik Giderleri</a:t>
            </a:r>
            <a:r>
              <a:rPr lang="tr-TR" dirty="0"/>
              <a:t> bütçe tertiplerinde yeterli ödenek bulunup bulunmadığının </a:t>
            </a:r>
            <a:r>
              <a:rPr lang="tr-TR" b="1" dirty="0"/>
              <a:t>Harcama Yönetim Sistemi (HYS) </a:t>
            </a:r>
            <a:r>
              <a:rPr lang="tr-TR" dirty="0"/>
              <a:t>üzerinden kontrol edilmesi gerekmekte olup yeterli ödenek bulunmaması durumunda </a:t>
            </a:r>
            <a:r>
              <a:rPr lang="tr-TR" b="1" dirty="0"/>
              <a:t>Strateji Geliştirme Daire Başkanlığı’na</a:t>
            </a:r>
            <a:r>
              <a:rPr lang="tr-TR" dirty="0"/>
              <a:t> ödenek aktarılması için resmi yazı ile talepte bulunulması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589855664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4E37F7-4031-4633-B77A-35F3A1B48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Maaş </a:t>
            </a:r>
            <a:r>
              <a:rPr lang="tr-TR" dirty="0" err="1"/>
              <a:t>ÖEB’lerin</a:t>
            </a:r>
            <a:r>
              <a:rPr lang="tr-TR" dirty="0"/>
              <a:t> teslimi ve</a:t>
            </a:r>
            <a:br>
              <a:rPr lang="tr-TR" dirty="0"/>
            </a:br>
            <a:r>
              <a:rPr lang="tr-TR" dirty="0"/>
              <a:t>dikkat edilecek hususlar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28424E-3B53-4A9D-AB51-6EDFE3287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87214"/>
            <a:ext cx="8596668" cy="2583853"/>
          </a:xfrm>
        </p:spPr>
        <p:txBody>
          <a:bodyPr/>
          <a:lstStyle/>
          <a:p>
            <a:pPr algn="just"/>
            <a:r>
              <a:rPr lang="tr-TR" dirty="0"/>
              <a:t>Üniversitemiz ile İş Bankası arasında yapılan promosyon anlaşması gereği personel maaşlarının maaş ödeme gününden </a:t>
            </a:r>
            <a:r>
              <a:rPr lang="tr-TR" b="1" dirty="0"/>
              <a:t>2 (iki) iş günü</a:t>
            </a:r>
            <a:r>
              <a:rPr lang="tr-TR" dirty="0"/>
              <a:t> öncesinde harcama birimleri adına açılmış maaş hesaplarına aktarılması gerekmektedir.</a:t>
            </a:r>
          </a:p>
          <a:p>
            <a:pPr algn="just"/>
            <a:r>
              <a:rPr lang="tr-TR" dirty="0"/>
              <a:t>Bu nedenle maaş ödemelerine ait ÖEB ve eklerinin maaş ödeme tarihinden en geç </a:t>
            </a:r>
            <a:r>
              <a:rPr lang="tr-TR" b="1" dirty="0"/>
              <a:t>3 (üç) iş günü</a:t>
            </a:r>
            <a:r>
              <a:rPr lang="tr-TR" dirty="0"/>
              <a:t> öncesinde Strateji Geliştirme Daire Başkanlığına teslim edilmesi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77272568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791</TotalTime>
  <Words>2467</Words>
  <Application>Microsoft Office PowerPoint</Application>
  <PresentationFormat>Geniş ekran</PresentationFormat>
  <Paragraphs>350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41" baseType="lpstr">
      <vt:lpstr>Arial</vt:lpstr>
      <vt:lpstr>Calibri</vt:lpstr>
      <vt:lpstr>Segoe UI</vt:lpstr>
      <vt:lpstr>Times New Roman</vt:lpstr>
      <vt:lpstr>Trebuchet MS</vt:lpstr>
      <vt:lpstr>Wingdings 3</vt:lpstr>
      <vt:lpstr>Yüzeyler</vt:lpstr>
      <vt:lpstr>PERSONEL MAAŞ HESAPLAMA VE SGK İŞLEMLERİ EĞİTİMİ</vt:lpstr>
      <vt:lpstr>PERSONEL MAAŞ ÖDEMELERİNDE ÖDEME EMRİ BELGESİNE (ÖEB) EKLENECEK BELGELER</vt:lpstr>
      <vt:lpstr>PowerPoint Sunusu</vt:lpstr>
      <vt:lpstr>Aylıklar</vt:lpstr>
      <vt:lpstr>Aylıklar</vt:lpstr>
      <vt:lpstr>Zam, Tazminat ve Benzeri Ödemeler</vt:lpstr>
      <vt:lpstr>Sosyal Yardımlar</vt:lpstr>
      <vt:lpstr>Maaş ÖEB’lerin teslimi ve dikkat edilecek hususlar</vt:lpstr>
      <vt:lpstr>Maaş ÖEB’lerin teslimi ve dikkat edilecek hususlar</vt:lpstr>
      <vt:lpstr>Maaş Kesintileri Kefalet Kesintisi</vt:lpstr>
      <vt:lpstr>Maaş Kesintileri Bireysel Emeklik Sistemi (BES)</vt:lpstr>
      <vt:lpstr>Maaş Kesintileri İcra ve Nafaka Kesintileri</vt:lpstr>
      <vt:lpstr>Sosyal Güvenlik Kurumu Ödemelerinde Dikkat Edilecek Hususlar</vt:lpstr>
      <vt:lpstr>Sosyal Güvenlik Kurumu Ödemelerinde Dikkat Edilecek Hususlar</vt:lpstr>
      <vt:lpstr>PowerPoint Sunusu</vt:lpstr>
      <vt:lpstr>EKDERS ÖDEMELERİNDE ÖDEME EMRİ BELGESİNE EKLENECEK BELGELER</vt:lpstr>
      <vt:lpstr>Merkezi Yönetim Harcama Belgeleri Yönetmeliği Madde - 13</vt:lpstr>
      <vt:lpstr>Ek Ders Ödemelerinde Ders Yükü Dağılımı</vt:lpstr>
      <vt:lpstr>PowerPoint Sunusu</vt:lpstr>
      <vt:lpstr>FAZLA VEYA YERSİZ ÖDENEN AYLIKLARIN GERİ ALINMASI</vt:lpstr>
      <vt:lpstr>PowerPoint Sunusu</vt:lpstr>
      <vt:lpstr>Fazla veya Yersiz Ödenen Aylıkların Takip ve Tahsil İşlemleri</vt:lpstr>
      <vt:lpstr>Fazla veya Yersiz Ödenen Aylıkların Takip ve Tahsil İşlemleri</vt:lpstr>
      <vt:lpstr>Ay Başından Önce Görevinden Ayrılanlara Yapılan Ödemelerin Takip ve Tahsil İşlemleri</vt:lpstr>
      <vt:lpstr>Ay Başından Önce Görevinden Ayrılanlara Yapılan Ödemelerin Takip ve Tahsil İşlemleri</vt:lpstr>
      <vt:lpstr>Ay Başından Önce Görevinden Ayrılanlara Yapılan Ödemelerin Takip ve Tahsil İşlemleri</vt:lpstr>
      <vt:lpstr>Aylıklarını Aldıktan Sonra Görevinden Ayrılanların Yersiz Ödemeye Dönüşen Aylıklarının Takip ve Tahsil İşlemleri</vt:lpstr>
      <vt:lpstr>Aylıklarını Aldıktan Sonra Görevinden Ayrılanların Yersiz Ödemeye Dönüşen Aylıklarının Takip ve Tahsil İşlemleri</vt:lpstr>
      <vt:lpstr>Aylıklarını Aldıktan Sonra Görevinden Ayrılanların Yersiz Ödemeye Dönüşen Aylıklarının Takip ve Tahsil İşlemleri</vt:lpstr>
      <vt:lpstr>Kamu Görevlilerine Yapılan Fazla veya Yersiz Aylık Ödemelerinden Doğan Alacaklarda Faiz</vt:lpstr>
      <vt:lpstr>Diğer Hususlar</vt:lpstr>
      <vt:lpstr>Takibe Yetkili Birime (Strateji Geliştirme Birimi) Gönderilecek Belgeler</vt:lpstr>
      <vt:lpstr>Takibe Yetkili Birime (Strateji Geliştirme Birimi) Gönderilecek Belgeler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PERSONEL MAAŞ HESAPLAMA VE SGK İŞLEMLERİ EĞİTİMİ</dc:title>
  <dc:creator>Adem YORULMAZ</dc:creator>
  <cp:lastModifiedBy>Adem YORULMAZ</cp:lastModifiedBy>
  <cp:revision>49</cp:revision>
  <dcterms:created xsi:type="dcterms:W3CDTF">2024-05-27T11:41:08Z</dcterms:created>
  <dcterms:modified xsi:type="dcterms:W3CDTF">2025-11-18T09:50:38Z</dcterms:modified>
</cp:coreProperties>
</file>